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9" r:id="rId3"/>
    <p:sldId id="320" r:id="rId4"/>
    <p:sldId id="321" r:id="rId5"/>
    <p:sldId id="322" r:id="rId6"/>
    <p:sldId id="323" r:id="rId7"/>
    <p:sldId id="324" r:id="rId8"/>
    <p:sldId id="325" r:id="rId9"/>
    <p:sldId id="326" r:id="rId10"/>
    <p:sldId id="327" r:id="rId11"/>
    <p:sldId id="328" r:id="rId12"/>
    <p:sldId id="329" r:id="rId13"/>
    <p:sldId id="317" r:id="rId14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2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99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9" autoAdjust="0"/>
    <p:restoredTop sz="92467" autoAdjust="0"/>
  </p:normalViewPr>
  <p:slideViewPr>
    <p:cSldViewPr snapToGrid="0">
      <p:cViewPr varScale="1">
        <p:scale>
          <a:sx n="65" d="100"/>
          <a:sy n="65" d="100"/>
        </p:scale>
        <p:origin x="3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d88b7bc1-daec-47ec-a9c6-69aa17492650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bookwidgets.com/play/t:Zu5/Go4QnMRXLwB9scU7q5gpUvijGLspdYqIQxDS9KlQRUszUDk" TargetMode="Externa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21277" y="103240"/>
            <a:ext cx="7595420" cy="2872286"/>
          </a:xfrm>
        </p:spPr>
        <p:txBody>
          <a:bodyPr>
            <a:normAutofit/>
          </a:bodyPr>
          <a:lstStyle/>
          <a:p>
            <a:r>
              <a:rPr lang="hr-HR" sz="6600" b="1" dirty="0" err="1" smtClean="0">
                <a:solidFill>
                  <a:srgbClr val="FF0000"/>
                </a:solidFill>
              </a:rPr>
              <a:t>UNIT</a:t>
            </a:r>
            <a:r>
              <a:rPr lang="hr-HR" sz="6600" b="1" dirty="0" smtClean="0">
                <a:solidFill>
                  <a:srgbClr val="FF0000"/>
                </a:solidFill>
              </a:rPr>
              <a:t> 4: </a:t>
            </a:r>
            <a:br>
              <a:rPr lang="hr-HR" sz="6600" b="1" dirty="0" smtClean="0">
                <a:solidFill>
                  <a:srgbClr val="FF0000"/>
                </a:solidFill>
              </a:rPr>
            </a:br>
            <a:r>
              <a:rPr lang="hr-HR" sz="6600" b="1" dirty="0" err="1" smtClean="0">
                <a:solidFill>
                  <a:srgbClr val="FF0000"/>
                </a:solidFill>
              </a:rPr>
              <a:t>So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r>
              <a:rPr lang="hr-HR" sz="6600" b="1" dirty="0" err="1" smtClean="0">
                <a:solidFill>
                  <a:srgbClr val="FF0000"/>
                </a:solidFill>
              </a:rPr>
              <a:t>much</a:t>
            </a:r>
            <a:r>
              <a:rPr lang="hr-HR" sz="6600" b="1" dirty="0" smtClean="0">
                <a:solidFill>
                  <a:srgbClr val="FF0000"/>
                </a:solidFill>
              </a:rPr>
              <a:t> to do, </a:t>
            </a:r>
            <a:br>
              <a:rPr lang="hr-HR" sz="6600" b="1" dirty="0" smtClean="0">
                <a:solidFill>
                  <a:srgbClr val="FF0000"/>
                </a:solidFill>
              </a:rPr>
            </a:br>
            <a:r>
              <a:rPr lang="hr-HR" sz="6600" b="1" dirty="0" err="1" smtClean="0">
                <a:solidFill>
                  <a:srgbClr val="FF0000"/>
                </a:solidFill>
              </a:rPr>
              <a:t>so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r>
              <a:rPr lang="hr-HR" sz="6600" b="1" dirty="0" err="1" smtClean="0">
                <a:solidFill>
                  <a:srgbClr val="FF0000"/>
                </a:solidFill>
              </a:rPr>
              <a:t>little</a:t>
            </a:r>
            <a:r>
              <a:rPr lang="hr-HR" sz="6600" b="1" dirty="0" smtClean="0">
                <a:solidFill>
                  <a:srgbClr val="FF0000"/>
                </a:solidFill>
              </a:rPr>
              <a:t> time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08322" y="3182921"/>
            <a:ext cx="8283677" cy="1655762"/>
          </a:xfrm>
        </p:spPr>
        <p:txBody>
          <a:bodyPr>
            <a:normAutofit/>
          </a:bodyPr>
          <a:lstStyle/>
          <a:p>
            <a:r>
              <a:rPr lang="hr-HR" sz="6600" dirty="0" err="1" smtClean="0"/>
              <a:t>Clubs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4763729" cy="68760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65174" y="383458"/>
            <a:ext cx="6135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Open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workbook</a:t>
            </a:r>
            <a:r>
              <a:rPr lang="hr-HR" sz="2800" dirty="0" smtClean="0"/>
              <a:t> at </a:t>
            </a:r>
            <a:r>
              <a:rPr lang="hr-HR" sz="2800" dirty="0" err="1" smtClean="0"/>
              <a:t>page</a:t>
            </a:r>
            <a:r>
              <a:rPr lang="hr-HR" sz="2800" dirty="0" smtClean="0"/>
              <a:t> 41.</a:t>
            </a:r>
            <a:endParaRPr lang="hr-HR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432" y="1729959"/>
            <a:ext cx="10995241" cy="34161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9432" y="906678"/>
            <a:ext cx="10781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Poveži pitanja s odgovorima.</a:t>
            </a:r>
            <a:endParaRPr lang="hr-HR" sz="28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7628761" y="3438024"/>
            <a:ext cx="560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rgbClr val="92D050"/>
                </a:solidFill>
              </a:rPr>
              <a:t> 2</a:t>
            </a:r>
            <a:endParaRPr lang="hr-HR" sz="2400" b="1" dirty="0">
              <a:solidFill>
                <a:srgbClr val="92D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8761" y="3984687"/>
            <a:ext cx="560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rgbClr val="92D050"/>
                </a:solidFill>
              </a:rPr>
              <a:t> 1</a:t>
            </a:r>
            <a:endParaRPr lang="hr-HR" sz="2400" b="1" dirty="0">
              <a:solidFill>
                <a:srgbClr val="92D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8761" y="2857998"/>
            <a:ext cx="560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rgbClr val="92D050"/>
                </a:solidFill>
              </a:rPr>
              <a:t> 4</a:t>
            </a:r>
            <a:endParaRPr lang="hr-HR" sz="2400" b="1" dirty="0">
              <a:solidFill>
                <a:srgbClr val="92D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8761" y="4532739"/>
            <a:ext cx="560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rgbClr val="92D050"/>
                </a:solidFill>
              </a:rPr>
              <a:t> 3</a:t>
            </a:r>
            <a:endParaRPr lang="hr-HR" sz="24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191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8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250" y="1415846"/>
            <a:ext cx="10986141" cy="46309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3174" y="412955"/>
            <a:ext cx="1020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Nadopuni pitanja točnom riječi: Do ili </a:t>
            </a:r>
            <a:r>
              <a:rPr lang="hr-HR" sz="2800" i="1" dirty="0" err="1" smtClean="0"/>
              <a:t>Does</a:t>
            </a:r>
            <a:r>
              <a:rPr lang="hr-HR" sz="2800" i="1" dirty="0" smtClean="0"/>
              <a:t>.</a:t>
            </a:r>
            <a:endParaRPr lang="hr-HR" sz="28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681316" y="2595717"/>
            <a:ext cx="1150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i="1" dirty="0" smtClean="0">
                <a:solidFill>
                  <a:srgbClr val="92D050"/>
                </a:solidFill>
              </a:rPr>
              <a:t>Do</a:t>
            </a:r>
            <a:endParaRPr lang="hr-HR" sz="2400" b="1" i="1" dirty="0">
              <a:solidFill>
                <a:srgbClr val="92D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8580" y="3185653"/>
            <a:ext cx="1150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i="1" dirty="0" err="1" smtClean="0">
                <a:solidFill>
                  <a:srgbClr val="92D050"/>
                </a:solidFill>
              </a:rPr>
              <a:t>Does</a:t>
            </a:r>
            <a:endParaRPr lang="hr-HR" sz="2400" b="1" i="1" dirty="0">
              <a:solidFill>
                <a:srgbClr val="92D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1316" y="3731342"/>
            <a:ext cx="1150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i="1" dirty="0" smtClean="0">
                <a:solidFill>
                  <a:srgbClr val="92D050"/>
                </a:solidFill>
              </a:rPr>
              <a:t>Do</a:t>
            </a:r>
            <a:endParaRPr lang="hr-HR" sz="2400" b="1" i="1" dirty="0">
              <a:solidFill>
                <a:srgbClr val="92D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81316" y="4321278"/>
            <a:ext cx="1150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i="1" dirty="0" smtClean="0">
                <a:solidFill>
                  <a:srgbClr val="92D050"/>
                </a:solidFill>
              </a:rPr>
              <a:t>Do</a:t>
            </a:r>
            <a:endParaRPr lang="hr-HR" sz="2400" b="1" i="1" dirty="0">
              <a:solidFill>
                <a:srgbClr val="92D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81316" y="4871434"/>
            <a:ext cx="1150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i="1" dirty="0" smtClean="0">
                <a:solidFill>
                  <a:srgbClr val="92D050"/>
                </a:solidFill>
              </a:rPr>
              <a:t>Do</a:t>
            </a:r>
            <a:endParaRPr lang="hr-HR" sz="2400" b="1" i="1" dirty="0">
              <a:solidFill>
                <a:srgbClr val="92D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48580" y="5459136"/>
            <a:ext cx="1150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i="1" dirty="0" err="1" smtClean="0">
                <a:solidFill>
                  <a:srgbClr val="92D050"/>
                </a:solidFill>
              </a:rPr>
              <a:t>Does</a:t>
            </a:r>
            <a:endParaRPr lang="hr-HR" sz="2400" b="1" i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599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677" y="1180779"/>
            <a:ext cx="10745402" cy="51315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3677" y="368710"/>
            <a:ext cx="101468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Odgovori na pitanja iz 2. zadatka koristeći kratke odgovore.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3708366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idi izvornu sliku">
            <a:hlinkClick r:id="rId2"/>
            <a:extLst>
              <a:ext uri="{FF2B5EF4-FFF2-40B4-BE49-F238E27FC236}">
                <a16:creationId xmlns="" xmlns:a16="http://schemas.microsoft.com/office/drawing/2014/main" id="{69ABD078-1F84-4227-A934-B23CCFD4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999" y="183821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12874" y="2088821"/>
            <a:ext cx="974891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smtClean="0"/>
              <a:t>Provjeri svoje znanje! Klikni na sljedeću poveznicu, odaberi </a:t>
            </a:r>
            <a:r>
              <a:rPr lang="hr-HR" sz="2400" dirty="0" err="1" smtClean="0"/>
              <a:t>SELF</a:t>
            </a:r>
            <a:r>
              <a:rPr lang="hr-HR" sz="2400" dirty="0" smtClean="0"/>
              <a:t> </a:t>
            </a:r>
            <a:r>
              <a:rPr lang="hr-HR" sz="2400" dirty="0" err="1" smtClean="0"/>
              <a:t>CHECK</a:t>
            </a:r>
            <a:r>
              <a:rPr lang="hr-HR" sz="2400" dirty="0" smtClean="0"/>
              <a:t> i riješi pripadajuće zadatke.</a:t>
            </a:r>
          </a:p>
          <a:p>
            <a:pPr algn="ctr"/>
            <a:endParaRPr lang="hr-HR" sz="2400" dirty="0"/>
          </a:p>
          <a:p>
            <a:pPr algn="ctr"/>
            <a:r>
              <a:rPr lang="hr-HR" sz="2400" b="1" dirty="0" err="1">
                <a:hlinkClick r:id="rId4"/>
              </a:rPr>
              <a:t>https</a:t>
            </a:r>
            <a:r>
              <a:rPr lang="hr-HR" sz="2400" b="1" dirty="0">
                <a:hlinkClick r:id="rId4"/>
              </a:rPr>
              <a:t>://</a:t>
            </a:r>
            <a:r>
              <a:rPr lang="hr-HR" sz="2400" b="1" dirty="0" err="1">
                <a:hlinkClick r:id="rId4"/>
              </a:rPr>
              <a:t>www.e-sfera.hr</a:t>
            </a:r>
            <a:r>
              <a:rPr lang="hr-HR" sz="2400" b="1" dirty="0">
                <a:hlinkClick r:id="rId4"/>
              </a:rPr>
              <a:t>/dodatni-digitalni-</a:t>
            </a:r>
            <a:r>
              <a:rPr lang="hr-HR" sz="2400" b="1" dirty="0" err="1">
                <a:hlinkClick r:id="rId4"/>
              </a:rPr>
              <a:t>sadrzaji</a:t>
            </a:r>
            <a:r>
              <a:rPr lang="hr-HR" sz="2400" b="1" dirty="0">
                <a:hlinkClick r:id="rId4"/>
              </a:rPr>
              <a:t>/</a:t>
            </a:r>
            <a:r>
              <a:rPr lang="hr-HR" sz="2400" b="1" dirty="0" err="1">
                <a:hlinkClick r:id="rId4"/>
              </a:rPr>
              <a:t>d88b7bc1-daec-47ec-a9c6-69aa17492650</a:t>
            </a:r>
            <a:r>
              <a:rPr lang="hr-HR" sz="2400" b="1" dirty="0" smtClean="0">
                <a:hlinkClick r:id="rId4"/>
              </a:rPr>
              <a:t>/</a:t>
            </a:r>
            <a:r>
              <a:rPr lang="hr-HR" sz="2400" b="1" dirty="0" smtClean="0"/>
              <a:t> </a:t>
            </a:r>
            <a:endParaRPr lang="hr-HR" sz="2400" b="1" dirty="0"/>
          </a:p>
        </p:txBody>
      </p:sp>
    </p:spTree>
    <p:extLst>
      <p:ext uri="{BB962C8B-B14F-4D97-AF65-F5344CB8AC3E}">
        <p14:creationId xmlns:p14="http://schemas.microsoft.com/office/powerpoint/2010/main" val="430287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12166" y="117987"/>
            <a:ext cx="8244790" cy="6636774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800" dirty="0" err="1" smtClean="0"/>
              <a:t>Have</a:t>
            </a:r>
            <a:r>
              <a:rPr lang="hr-HR" sz="2800" dirty="0" smtClean="0"/>
              <a:t>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/>
              <a:t>joined</a:t>
            </a:r>
            <a:r>
              <a:rPr lang="hr-HR" sz="2800" dirty="0" smtClean="0"/>
              <a:t> a </a:t>
            </a:r>
            <a:r>
              <a:rPr lang="hr-HR" sz="2800" dirty="0" err="1" smtClean="0"/>
              <a:t>club</a:t>
            </a:r>
            <a:r>
              <a:rPr lang="hr-HR" sz="2800" dirty="0" smtClean="0"/>
              <a:t> </a:t>
            </a:r>
            <a:r>
              <a:rPr lang="hr-HR" sz="2800" dirty="0" err="1" smtClean="0"/>
              <a:t>or</a:t>
            </a:r>
            <a:r>
              <a:rPr lang="hr-HR" sz="2800" dirty="0" smtClean="0"/>
              <a:t> a free time </a:t>
            </a:r>
            <a:r>
              <a:rPr lang="hr-HR" sz="2800" dirty="0" err="1" smtClean="0"/>
              <a:t>activity</a:t>
            </a:r>
            <a:r>
              <a:rPr lang="hr-HR" sz="2800" dirty="0" smtClean="0"/>
              <a:t> at </a:t>
            </a:r>
            <a:r>
              <a:rPr lang="hr-HR" sz="2800" dirty="0" err="1" smtClean="0"/>
              <a:t>school</a:t>
            </a:r>
            <a:r>
              <a:rPr lang="hr-HR" sz="2800" dirty="0" smtClean="0"/>
              <a:t>?</a:t>
            </a:r>
          </a:p>
          <a:p>
            <a:pPr algn="ctr"/>
            <a:r>
              <a:rPr lang="hr-HR" sz="2800" i="1" dirty="0" smtClean="0"/>
              <a:t>Jesi li član nekog kluba ili sudjeluješ u nekoj slobodnoj aktivnosti u školi?</a:t>
            </a:r>
          </a:p>
          <a:p>
            <a:pPr algn="ctr"/>
            <a:endParaRPr lang="hr-HR" sz="1100" i="1" dirty="0" smtClean="0">
              <a:solidFill>
                <a:srgbClr val="FF0000"/>
              </a:solidFill>
            </a:endParaRPr>
          </a:p>
          <a:p>
            <a:pPr algn="ctr"/>
            <a:r>
              <a:rPr lang="hr-HR" sz="2800" dirty="0" err="1" smtClean="0"/>
              <a:t>Which</a:t>
            </a:r>
            <a:r>
              <a:rPr lang="hr-HR" sz="2800" dirty="0" smtClean="0"/>
              <a:t> one?</a:t>
            </a:r>
          </a:p>
          <a:p>
            <a:pPr algn="ctr"/>
            <a:r>
              <a:rPr lang="hr-HR" sz="2800" i="1" dirty="0" smtClean="0"/>
              <a:t>U kojoj aktivnosti sudjeluješ?</a:t>
            </a:r>
          </a:p>
          <a:p>
            <a:pPr algn="ctr"/>
            <a:endParaRPr lang="hr-HR" sz="1400" i="1" dirty="0" smtClean="0"/>
          </a:p>
          <a:p>
            <a:pPr algn="ctr"/>
            <a:r>
              <a:rPr lang="hr-HR" sz="2800" dirty="0" err="1" smtClean="0"/>
              <a:t>What</a:t>
            </a:r>
            <a:r>
              <a:rPr lang="hr-HR" sz="2800" dirty="0" smtClean="0"/>
              <a:t> do </a:t>
            </a:r>
            <a:r>
              <a:rPr lang="hr-HR" sz="2800" dirty="0" err="1" smtClean="0"/>
              <a:t>you</a:t>
            </a:r>
            <a:r>
              <a:rPr lang="hr-HR" sz="2800" dirty="0" smtClean="0"/>
              <a:t> do </a:t>
            </a:r>
            <a:r>
              <a:rPr lang="hr-HR" sz="2800" dirty="0" err="1" smtClean="0"/>
              <a:t>there</a:t>
            </a:r>
            <a:r>
              <a:rPr lang="hr-HR" sz="2800" dirty="0" smtClean="0"/>
              <a:t>?</a:t>
            </a:r>
          </a:p>
          <a:p>
            <a:pPr algn="ctr"/>
            <a:r>
              <a:rPr lang="hr-HR" sz="2800" i="1" dirty="0" smtClean="0"/>
              <a:t>Čime se tamo baviš?</a:t>
            </a:r>
          </a:p>
          <a:p>
            <a:pPr algn="ctr"/>
            <a:endParaRPr lang="hr-HR" sz="1400" i="1" dirty="0" smtClean="0"/>
          </a:p>
          <a:p>
            <a:pPr algn="ctr"/>
            <a:r>
              <a:rPr lang="hr-HR" sz="2800" dirty="0" err="1" smtClean="0"/>
              <a:t>Where</a:t>
            </a:r>
            <a:r>
              <a:rPr lang="hr-HR" sz="2800" dirty="0" smtClean="0"/>
              <a:t> </a:t>
            </a:r>
            <a:r>
              <a:rPr lang="hr-HR" sz="2800" dirty="0" err="1" smtClean="0"/>
              <a:t>does</a:t>
            </a:r>
            <a:r>
              <a:rPr lang="hr-HR" sz="2800" dirty="0" smtClean="0"/>
              <a:t> </a:t>
            </a:r>
            <a:r>
              <a:rPr lang="hr-HR" sz="2800" dirty="0" err="1" smtClean="0"/>
              <a:t>it</a:t>
            </a:r>
            <a:r>
              <a:rPr lang="hr-HR" sz="2800" dirty="0" smtClean="0"/>
              <a:t> take place?</a:t>
            </a:r>
          </a:p>
          <a:p>
            <a:pPr algn="ctr"/>
            <a:r>
              <a:rPr lang="hr-HR" sz="2800" i="1" dirty="0" smtClean="0"/>
              <a:t>Gdje se odvija aktivnost?</a:t>
            </a:r>
          </a:p>
          <a:p>
            <a:pPr algn="ctr"/>
            <a:endParaRPr lang="hr-HR" sz="1200" i="1" dirty="0" smtClean="0"/>
          </a:p>
          <a:p>
            <a:pPr algn="ctr"/>
            <a:r>
              <a:rPr lang="hr-HR" sz="2800" dirty="0" err="1" smtClean="0"/>
              <a:t>Which</a:t>
            </a:r>
            <a:r>
              <a:rPr lang="hr-HR" sz="2800" dirty="0" smtClean="0"/>
              <a:t> </a:t>
            </a:r>
            <a:r>
              <a:rPr lang="hr-HR" sz="2800" dirty="0" err="1" smtClean="0"/>
              <a:t>teacher</a:t>
            </a:r>
            <a:r>
              <a:rPr lang="hr-HR" sz="2800" dirty="0" smtClean="0"/>
              <a:t> </a:t>
            </a:r>
            <a:r>
              <a:rPr lang="hr-HR" sz="2800" dirty="0" err="1" smtClean="0"/>
              <a:t>leads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activity</a:t>
            </a:r>
            <a:r>
              <a:rPr lang="hr-HR" sz="2800" dirty="0" smtClean="0"/>
              <a:t>?</a:t>
            </a:r>
          </a:p>
          <a:p>
            <a:pPr algn="ctr"/>
            <a:r>
              <a:rPr lang="hr-HR" sz="2800" i="1" dirty="0" smtClean="0"/>
              <a:t>Koji učitelj/</a:t>
            </a:r>
            <a:r>
              <a:rPr lang="hr-HR" sz="2800" i="1" dirty="0" err="1" smtClean="0"/>
              <a:t>ica</a:t>
            </a:r>
            <a:r>
              <a:rPr lang="hr-HR" sz="2800" i="1" dirty="0" smtClean="0"/>
              <a:t> vodi aktivnost koju pohađaš?</a:t>
            </a:r>
          </a:p>
          <a:p>
            <a:pPr algn="ctr"/>
            <a:endParaRPr lang="hr-HR" sz="1200" i="1" dirty="0" smtClean="0"/>
          </a:p>
          <a:p>
            <a:pPr algn="ctr"/>
            <a:r>
              <a:rPr lang="hr-HR" sz="2800" dirty="0" err="1" smtClean="0"/>
              <a:t>Why</a:t>
            </a:r>
            <a:r>
              <a:rPr lang="hr-HR" sz="2800" dirty="0" smtClean="0"/>
              <a:t> do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/>
              <a:t>like</a:t>
            </a:r>
            <a:r>
              <a:rPr lang="hr-HR" sz="2800" dirty="0" smtClean="0"/>
              <a:t>?</a:t>
            </a:r>
          </a:p>
          <a:p>
            <a:pPr algn="ctr"/>
            <a:r>
              <a:rPr lang="hr-HR" sz="2800" i="1" dirty="0" smtClean="0"/>
              <a:t>Zašto ti se aktivnost sviđa?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4076140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4911213" cy="68602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04387" y="530942"/>
            <a:ext cx="59730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Open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book</a:t>
            </a:r>
            <a:r>
              <a:rPr lang="hr-HR" sz="2800" dirty="0" smtClean="0"/>
              <a:t> at </a:t>
            </a:r>
            <a:r>
              <a:rPr lang="hr-HR" sz="2800" dirty="0" err="1" smtClean="0"/>
              <a:t>page</a:t>
            </a:r>
            <a:r>
              <a:rPr lang="hr-HR" sz="2800" dirty="0" smtClean="0"/>
              <a:t> 60.</a:t>
            </a:r>
            <a:endParaRPr lang="hr-HR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69" y="763763"/>
            <a:ext cx="9790085" cy="13445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6645" y="1901358"/>
            <a:ext cx="4375355" cy="495664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0831" y="161610"/>
            <a:ext cx="904076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Pogledaj letke za pojedine slobodne aktivnosti koje se nude u </a:t>
            </a:r>
            <a:r>
              <a:rPr lang="hr-HR" sz="2600" i="1" dirty="0" err="1" smtClean="0"/>
              <a:t>Tijinoj</a:t>
            </a:r>
            <a:r>
              <a:rPr lang="hr-HR" sz="2600" i="1" dirty="0" smtClean="0"/>
              <a:t> školi. Koje aktivnosti ti se najviše sviđaju? </a:t>
            </a:r>
            <a:endParaRPr lang="hr-HR" sz="2600" i="1" dirty="0"/>
          </a:p>
        </p:txBody>
      </p:sp>
    </p:spTree>
    <p:extLst>
      <p:ext uri="{BB962C8B-B14F-4D97-AF65-F5344CB8AC3E}">
        <p14:creationId xmlns:p14="http://schemas.microsoft.com/office/powerpoint/2010/main" val="2598427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5738" y="2065395"/>
            <a:ext cx="4060318" cy="45997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892" y="269347"/>
            <a:ext cx="7825571" cy="65761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40658" y="823185"/>
            <a:ext cx="7418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Odaberi jedan letak i odgovori na pitanja.</a:t>
            </a:r>
            <a:endParaRPr lang="hr-HR" sz="28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471948" y="346131"/>
            <a:ext cx="56928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Where</a:t>
            </a:r>
            <a:r>
              <a:rPr lang="hr-HR" sz="2800" dirty="0" smtClean="0"/>
              <a:t> </a:t>
            </a:r>
            <a:r>
              <a:rPr lang="hr-HR" sz="2800" dirty="0" err="1" smtClean="0"/>
              <a:t>does</a:t>
            </a:r>
            <a:r>
              <a:rPr lang="hr-HR" sz="2800" dirty="0" smtClean="0"/>
              <a:t> </a:t>
            </a:r>
            <a:r>
              <a:rPr lang="hr-HR" sz="2800" dirty="0" err="1" smtClean="0"/>
              <a:t>it</a:t>
            </a:r>
            <a:r>
              <a:rPr lang="hr-HR" sz="2800" dirty="0" smtClean="0"/>
              <a:t> take place?</a:t>
            </a:r>
          </a:p>
          <a:p>
            <a:r>
              <a:rPr lang="hr-HR" sz="2800" i="1" dirty="0" smtClean="0"/>
              <a:t>Gdje se održava aktivnost?</a:t>
            </a:r>
            <a:endParaRPr lang="hr-HR" sz="28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471948" y="1480796"/>
            <a:ext cx="56928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When</a:t>
            </a:r>
            <a:r>
              <a:rPr lang="hr-HR" sz="2800" dirty="0" smtClean="0"/>
              <a:t> do </a:t>
            </a:r>
            <a:r>
              <a:rPr lang="hr-HR" sz="2800" dirty="0" err="1" smtClean="0"/>
              <a:t>they</a:t>
            </a:r>
            <a:r>
              <a:rPr lang="hr-HR" sz="2800" dirty="0" smtClean="0"/>
              <a:t> </a:t>
            </a:r>
            <a:r>
              <a:rPr lang="hr-HR" sz="2800" dirty="0" err="1" smtClean="0"/>
              <a:t>meet</a:t>
            </a:r>
            <a:r>
              <a:rPr lang="hr-HR" sz="2800" dirty="0" smtClean="0"/>
              <a:t>?</a:t>
            </a:r>
          </a:p>
          <a:p>
            <a:r>
              <a:rPr lang="hr-HR" sz="2800" i="1" dirty="0" smtClean="0"/>
              <a:t>Kada se sastaju?</a:t>
            </a:r>
            <a:endParaRPr lang="hr-HR" sz="28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471948" y="2615461"/>
            <a:ext cx="56928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What</a:t>
            </a:r>
            <a:r>
              <a:rPr lang="hr-HR" sz="2800" dirty="0" smtClean="0"/>
              <a:t> do </a:t>
            </a:r>
            <a:r>
              <a:rPr lang="hr-HR" sz="2800" dirty="0" err="1" smtClean="0"/>
              <a:t>they</a:t>
            </a:r>
            <a:r>
              <a:rPr lang="hr-HR" sz="2800" dirty="0" smtClean="0"/>
              <a:t> do </a:t>
            </a:r>
            <a:r>
              <a:rPr lang="hr-HR" sz="2800" dirty="0" err="1" smtClean="0"/>
              <a:t>there</a:t>
            </a:r>
            <a:r>
              <a:rPr lang="hr-HR" sz="2800" dirty="0" smtClean="0"/>
              <a:t>?</a:t>
            </a:r>
          </a:p>
          <a:p>
            <a:r>
              <a:rPr lang="hr-HR" sz="2800" i="1" dirty="0" smtClean="0"/>
              <a:t>Čime se bave na aktivnosti?</a:t>
            </a:r>
            <a:endParaRPr lang="hr-HR" sz="28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471948" y="3814121"/>
            <a:ext cx="56928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Which</a:t>
            </a:r>
            <a:r>
              <a:rPr lang="hr-HR" sz="2800" dirty="0" smtClean="0"/>
              <a:t> </a:t>
            </a:r>
            <a:r>
              <a:rPr lang="hr-HR" sz="2800" dirty="0" err="1" smtClean="0"/>
              <a:t>teacher</a:t>
            </a:r>
            <a:r>
              <a:rPr lang="hr-HR" sz="2800" dirty="0" smtClean="0"/>
              <a:t> </a:t>
            </a:r>
            <a:r>
              <a:rPr lang="hr-HR" sz="2800" dirty="0" err="1" smtClean="0"/>
              <a:t>leads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activity</a:t>
            </a:r>
            <a:r>
              <a:rPr lang="hr-HR" sz="2800" dirty="0" smtClean="0"/>
              <a:t>?</a:t>
            </a:r>
          </a:p>
          <a:p>
            <a:r>
              <a:rPr lang="hr-HR" sz="2800" i="1" dirty="0" smtClean="0"/>
              <a:t>Koji učitelj vodi aktivnost?</a:t>
            </a:r>
            <a:endParaRPr lang="hr-HR" sz="28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471948" y="5012781"/>
            <a:ext cx="56928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Why</a:t>
            </a:r>
            <a:r>
              <a:rPr lang="hr-HR" sz="2800" dirty="0" smtClean="0"/>
              <a:t> do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/>
              <a:t>like</a:t>
            </a:r>
            <a:r>
              <a:rPr lang="hr-HR" sz="2800" dirty="0" smtClean="0"/>
              <a:t> </a:t>
            </a:r>
            <a:r>
              <a:rPr lang="hr-HR" sz="2800" dirty="0" err="1" smtClean="0"/>
              <a:t>it</a:t>
            </a:r>
            <a:r>
              <a:rPr lang="hr-HR" sz="2800" dirty="0" smtClean="0"/>
              <a:t>?</a:t>
            </a:r>
          </a:p>
          <a:p>
            <a:r>
              <a:rPr lang="hr-HR" sz="2800" i="1" dirty="0" smtClean="0"/>
              <a:t>Zašto ti se sviđa aktivnost?</a:t>
            </a:r>
            <a:endParaRPr lang="hr-HR" sz="2800" i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454" y="1389037"/>
            <a:ext cx="6427379" cy="115363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22857" y="2721016"/>
            <a:ext cx="56928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Pozovi prijatelja na aktivnost koju si odabrao i opisao u 2. zadatku. Predstavi mu aktivnost.</a:t>
            </a:r>
            <a:endParaRPr lang="hr-HR" sz="2800" i="1" dirty="0"/>
          </a:p>
        </p:txBody>
      </p:sp>
      <p:sp>
        <p:nvSpPr>
          <p:cNvPr id="2" name="Rectangle 1"/>
          <p:cNvSpPr/>
          <p:nvPr/>
        </p:nvSpPr>
        <p:spPr>
          <a:xfrm>
            <a:off x="7888635" y="0"/>
            <a:ext cx="442941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 smtClean="0"/>
              <a:t> </a:t>
            </a:r>
            <a:r>
              <a:rPr lang="hr-HR" sz="2400" i="1" dirty="0" smtClean="0"/>
              <a:t>Zadatak možeš riješiti i u digitalnom obliku. </a:t>
            </a:r>
            <a:r>
              <a:rPr lang="hr-HR" sz="2400" dirty="0" err="1" smtClean="0">
                <a:hlinkClick r:id="rId5"/>
              </a:rPr>
              <a:t>https</a:t>
            </a:r>
            <a:r>
              <a:rPr lang="hr-HR" sz="2400" dirty="0">
                <a:hlinkClick r:id="rId5"/>
              </a:rPr>
              <a:t>://</a:t>
            </a:r>
            <a:r>
              <a:rPr lang="hr-HR" sz="2400" dirty="0" err="1">
                <a:hlinkClick r:id="rId5"/>
              </a:rPr>
              <a:t>www.bookwidgets.com</a:t>
            </a:r>
            <a:r>
              <a:rPr lang="hr-HR" sz="2400" dirty="0">
                <a:hlinkClick r:id="rId5"/>
              </a:rPr>
              <a:t>/</a:t>
            </a:r>
            <a:r>
              <a:rPr lang="hr-HR" sz="2400" dirty="0" err="1">
                <a:hlinkClick r:id="rId5"/>
              </a:rPr>
              <a:t>play</a:t>
            </a:r>
            <a:r>
              <a:rPr lang="hr-HR" sz="2400" dirty="0">
                <a:hlinkClick r:id="rId5"/>
              </a:rPr>
              <a:t>/</a:t>
            </a:r>
            <a:r>
              <a:rPr lang="hr-HR" sz="2400" dirty="0" err="1">
                <a:hlinkClick r:id="rId5"/>
              </a:rPr>
              <a:t>t:Zu5</a:t>
            </a:r>
            <a:r>
              <a:rPr lang="hr-HR" sz="2400" dirty="0">
                <a:hlinkClick r:id="rId5"/>
              </a:rPr>
              <a:t>/</a:t>
            </a:r>
            <a:r>
              <a:rPr lang="hr-HR" sz="2400" dirty="0" err="1">
                <a:hlinkClick r:id="rId5"/>
              </a:rPr>
              <a:t>Go4QnMRXLwB9scU7q5gpUvijGLspdYqIQxDS9KlQRUszUDk</a:t>
            </a:r>
            <a:r>
              <a:rPr lang="hr-HR" sz="2400" dirty="0" smtClean="0">
                <a:hlinkClick r:id="rId5"/>
              </a:rPr>
              <a:t>= 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221902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1" grpId="0"/>
      <p:bldP spid="11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8" grpId="0"/>
      <p:bldP spid="2" grpId="0"/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6035" y="4224019"/>
            <a:ext cx="5134692" cy="23625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975" y="545690"/>
            <a:ext cx="8323738" cy="30745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05432" y="2601609"/>
            <a:ext cx="74331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Voliš li gledati filmove i pričati o njima?</a:t>
            </a:r>
            <a:endParaRPr lang="hr-HR" sz="28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5948516" y="1582994"/>
            <a:ext cx="52651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Pjevaš li dobro?</a:t>
            </a:r>
            <a:endParaRPr lang="hr-HR" sz="28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1551405" y="3592399"/>
            <a:ext cx="52651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Želiš li istražiti svemir?</a:t>
            </a:r>
            <a:endParaRPr lang="hr-HR" sz="28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1551405" y="4451177"/>
            <a:ext cx="54126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Why</a:t>
            </a:r>
            <a:r>
              <a:rPr lang="hr-HR" sz="2800" dirty="0" smtClean="0"/>
              <a:t>? </a:t>
            </a:r>
            <a:r>
              <a:rPr lang="hr-HR" sz="2800" dirty="0" err="1" smtClean="0"/>
              <a:t>Why</a:t>
            </a:r>
            <a:r>
              <a:rPr lang="hr-HR" sz="2800" dirty="0" smtClean="0"/>
              <a:t> </a:t>
            </a:r>
            <a:r>
              <a:rPr lang="hr-HR" sz="2800" dirty="0" err="1" smtClean="0"/>
              <a:t>not</a:t>
            </a:r>
            <a:r>
              <a:rPr lang="hr-HR" sz="2800" dirty="0" smtClean="0"/>
              <a:t>? </a:t>
            </a:r>
          </a:p>
          <a:p>
            <a:r>
              <a:rPr lang="hr-HR" sz="2800" i="1" dirty="0" smtClean="0"/>
              <a:t>Zašto? Zašto ne?</a:t>
            </a:r>
            <a:endParaRPr lang="hr-HR" sz="28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1214650" y="311696"/>
            <a:ext cx="8672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Odgovori na pitanja iz letka.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2521073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912" y="1651819"/>
            <a:ext cx="7258695" cy="28021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73394" y="471949"/>
            <a:ext cx="37460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Look</a:t>
            </a:r>
            <a:r>
              <a:rPr lang="hr-HR" sz="2800" dirty="0" smtClean="0"/>
              <a:t> at </a:t>
            </a:r>
            <a:r>
              <a:rPr lang="hr-HR" sz="2800" dirty="0" err="1" smtClean="0"/>
              <a:t>the</a:t>
            </a:r>
            <a:r>
              <a:rPr lang="hr-HR" sz="2800" dirty="0"/>
              <a:t> </a:t>
            </a:r>
            <a:r>
              <a:rPr lang="hr-HR" sz="2800" dirty="0" err="1" smtClean="0"/>
              <a:t>examples</a:t>
            </a:r>
            <a:r>
              <a:rPr lang="hr-HR" sz="2800" dirty="0" smtClean="0"/>
              <a:t>. </a:t>
            </a:r>
          </a:p>
          <a:p>
            <a:r>
              <a:rPr lang="hr-HR" sz="2800" i="1" dirty="0" smtClean="0"/>
              <a:t>Pogledaj primjere.</a:t>
            </a:r>
            <a:endParaRPr lang="hr-HR" sz="28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78426" y="4704735"/>
            <a:ext cx="110022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Kada koristimo „</a:t>
            </a:r>
            <a:r>
              <a:rPr lang="hr-HR" sz="2800" b="1" i="1" dirty="0" err="1" smtClean="0">
                <a:solidFill>
                  <a:srgbClr val="FF0066"/>
                </a:solidFill>
              </a:rPr>
              <a:t>Does</a:t>
            </a:r>
            <a:r>
              <a:rPr lang="hr-HR" sz="2800" i="1" dirty="0" smtClean="0"/>
              <a:t>”, a kad „</a:t>
            </a:r>
            <a:r>
              <a:rPr lang="hr-HR" sz="2800" b="1" i="1" dirty="0" smtClean="0">
                <a:solidFill>
                  <a:srgbClr val="0070C0"/>
                </a:solidFill>
              </a:rPr>
              <a:t>Do</a:t>
            </a:r>
            <a:r>
              <a:rPr lang="hr-HR" sz="2800" i="1" dirty="0" smtClean="0"/>
              <a:t>” u pitanjima?</a:t>
            </a:r>
            <a:endParaRPr lang="hr-HR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78426" y="5478677"/>
            <a:ext cx="110022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„</a:t>
            </a:r>
            <a:r>
              <a:rPr lang="hr-HR" sz="2800" b="1" i="1" dirty="0" err="1" smtClean="0">
                <a:solidFill>
                  <a:srgbClr val="FF0066"/>
                </a:solidFill>
              </a:rPr>
              <a:t>Does</a:t>
            </a:r>
            <a:r>
              <a:rPr lang="hr-HR" sz="2800" i="1" dirty="0" smtClean="0"/>
              <a:t>” koristimo kad postavljamo pitanja s „</a:t>
            </a:r>
            <a:r>
              <a:rPr lang="hr-HR" sz="2800" i="1" dirty="0" smtClean="0">
                <a:solidFill>
                  <a:srgbClr val="FF0066"/>
                </a:solidFill>
              </a:rPr>
              <a:t>he</a:t>
            </a:r>
            <a:r>
              <a:rPr lang="hr-HR" sz="2800" i="1" dirty="0" smtClean="0"/>
              <a:t>”, „</a:t>
            </a:r>
            <a:r>
              <a:rPr lang="hr-HR" sz="2800" i="1" dirty="0" err="1" smtClean="0">
                <a:solidFill>
                  <a:srgbClr val="FF0066"/>
                </a:solidFill>
              </a:rPr>
              <a:t>she</a:t>
            </a:r>
            <a:r>
              <a:rPr lang="hr-HR" sz="2800" i="1" dirty="0" smtClean="0"/>
              <a:t>” ili „</a:t>
            </a:r>
            <a:r>
              <a:rPr lang="hr-HR" sz="2800" i="1" dirty="0" err="1" smtClean="0">
                <a:solidFill>
                  <a:srgbClr val="FF0066"/>
                </a:solidFill>
              </a:rPr>
              <a:t>it</a:t>
            </a:r>
            <a:r>
              <a:rPr lang="hr-HR" sz="2800" i="1" dirty="0" smtClean="0"/>
              <a:t>”.</a:t>
            </a:r>
            <a:br>
              <a:rPr lang="hr-HR" sz="2800" i="1" dirty="0" smtClean="0"/>
            </a:br>
            <a:r>
              <a:rPr lang="hr-HR" sz="2800" i="1" dirty="0" smtClean="0"/>
              <a:t>„</a:t>
            </a:r>
            <a:r>
              <a:rPr lang="hr-HR" sz="2800" b="1" i="1" dirty="0" smtClean="0">
                <a:solidFill>
                  <a:srgbClr val="0070C0"/>
                </a:solidFill>
              </a:rPr>
              <a:t>Do</a:t>
            </a:r>
            <a:r>
              <a:rPr lang="hr-HR" sz="2800" i="1" dirty="0" smtClean="0"/>
              <a:t>” koristimo kad postavljamo pitanja s „</a:t>
            </a:r>
            <a:r>
              <a:rPr lang="hr-HR" sz="2800" i="1" dirty="0" smtClean="0">
                <a:solidFill>
                  <a:srgbClr val="0070C0"/>
                </a:solidFill>
              </a:rPr>
              <a:t>I</a:t>
            </a:r>
            <a:r>
              <a:rPr lang="hr-HR" sz="2800" i="1" dirty="0" smtClean="0"/>
              <a:t>”, „</a:t>
            </a:r>
            <a:r>
              <a:rPr lang="hr-HR" sz="2800" i="1" dirty="0" err="1" smtClean="0">
                <a:solidFill>
                  <a:srgbClr val="0070C0"/>
                </a:solidFill>
              </a:rPr>
              <a:t>you</a:t>
            </a:r>
            <a:r>
              <a:rPr lang="hr-HR" sz="2800" i="1" dirty="0" smtClean="0"/>
              <a:t>”, „</a:t>
            </a:r>
            <a:r>
              <a:rPr lang="hr-HR" sz="2800" i="1" dirty="0" err="1" smtClean="0">
                <a:solidFill>
                  <a:srgbClr val="0070C0"/>
                </a:solidFill>
              </a:rPr>
              <a:t>we</a:t>
            </a:r>
            <a:r>
              <a:rPr lang="hr-HR" sz="2800" i="1" dirty="0" smtClean="0"/>
              <a:t>” ili „</a:t>
            </a:r>
            <a:r>
              <a:rPr lang="hr-HR" sz="2800" i="1" dirty="0" err="1" smtClean="0">
                <a:solidFill>
                  <a:srgbClr val="0070C0"/>
                </a:solidFill>
              </a:rPr>
              <a:t>they</a:t>
            </a:r>
            <a:r>
              <a:rPr lang="hr-HR" sz="2800" i="1" dirty="0" smtClean="0"/>
              <a:t>”.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395530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5187" y="309716"/>
            <a:ext cx="1053034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Na pitanja možemo odgovoriti kratkim odgovorima. Pogledaj primjere:</a:t>
            </a:r>
          </a:p>
          <a:p>
            <a:endParaRPr lang="hr-HR" sz="2800" dirty="0"/>
          </a:p>
          <a:p>
            <a:r>
              <a:rPr lang="hr-HR" sz="2800" dirty="0" smtClean="0">
                <a:solidFill>
                  <a:srgbClr val="0070C0"/>
                </a:solidFill>
              </a:rPr>
              <a:t>Do</a:t>
            </a:r>
            <a:r>
              <a:rPr lang="hr-HR" sz="2800" dirty="0" smtClean="0"/>
              <a:t>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/>
              <a:t>like</a:t>
            </a:r>
            <a:r>
              <a:rPr lang="hr-HR" sz="2800" dirty="0" smtClean="0"/>
              <a:t> </a:t>
            </a:r>
            <a:r>
              <a:rPr lang="hr-HR" sz="2800" dirty="0" err="1" smtClean="0"/>
              <a:t>it</a:t>
            </a:r>
            <a:r>
              <a:rPr lang="hr-HR" sz="2800" dirty="0" smtClean="0"/>
              <a:t>?     </a:t>
            </a:r>
            <a:endParaRPr lang="hr-HR" sz="2800" dirty="0"/>
          </a:p>
          <a:p>
            <a:endParaRPr lang="hr-HR" sz="2800" dirty="0" smtClean="0"/>
          </a:p>
          <a:p>
            <a:endParaRPr lang="hr-HR" sz="2800" dirty="0" smtClean="0"/>
          </a:p>
          <a:p>
            <a:endParaRPr lang="hr-HR" sz="2800" dirty="0"/>
          </a:p>
          <a:p>
            <a:r>
              <a:rPr lang="hr-HR" sz="2800" dirty="0" err="1" smtClean="0">
                <a:solidFill>
                  <a:srgbClr val="FF0066"/>
                </a:solidFill>
              </a:rPr>
              <a:t>Does</a:t>
            </a:r>
            <a:r>
              <a:rPr lang="hr-HR" sz="2800" dirty="0" smtClean="0">
                <a:solidFill>
                  <a:srgbClr val="FF0066"/>
                </a:solidFill>
              </a:rPr>
              <a:t> </a:t>
            </a:r>
            <a:r>
              <a:rPr lang="hr-HR" sz="2800" dirty="0" smtClean="0"/>
              <a:t>he/</a:t>
            </a:r>
            <a:r>
              <a:rPr lang="hr-HR" sz="2800" dirty="0" err="1" smtClean="0"/>
              <a:t>she</a:t>
            </a:r>
            <a:r>
              <a:rPr lang="hr-HR" sz="2800" dirty="0" smtClean="0"/>
              <a:t>/</a:t>
            </a:r>
            <a:r>
              <a:rPr lang="hr-HR" sz="2800" dirty="0" err="1" smtClean="0"/>
              <a:t>it</a:t>
            </a:r>
            <a:r>
              <a:rPr lang="hr-HR" sz="2800" dirty="0" smtClean="0"/>
              <a:t> </a:t>
            </a:r>
            <a:r>
              <a:rPr lang="hr-HR" sz="2800" dirty="0" err="1" smtClean="0"/>
              <a:t>like</a:t>
            </a:r>
            <a:r>
              <a:rPr lang="hr-HR" sz="2800" dirty="0" smtClean="0"/>
              <a:t> </a:t>
            </a:r>
            <a:r>
              <a:rPr lang="hr-HR" sz="2800" dirty="0" err="1" smtClean="0"/>
              <a:t>it</a:t>
            </a:r>
            <a:r>
              <a:rPr lang="hr-HR" sz="2800" dirty="0" smtClean="0"/>
              <a:t>?</a:t>
            </a:r>
          </a:p>
        </p:txBody>
      </p:sp>
      <p:sp>
        <p:nvSpPr>
          <p:cNvPr id="6" name="Rectangle 5"/>
          <p:cNvSpPr/>
          <p:nvPr/>
        </p:nvSpPr>
        <p:spPr>
          <a:xfrm>
            <a:off x="2660070" y="1708106"/>
            <a:ext cx="18934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800" dirty="0" smtClean="0">
                <a:solidFill>
                  <a:srgbClr val="0070C0"/>
                </a:solidFill>
              </a:rPr>
              <a:t>No</a:t>
            </a:r>
            <a:r>
              <a:rPr lang="hr-HR" sz="2800" dirty="0" smtClean="0"/>
              <a:t>, </a:t>
            </a:r>
            <a:r>
              <a:rPr lang="hr-HR" sz="2800" dirty="0"/>
              <a:t>I </a:t>
            </a:r>
            <a:r>
              <a:rPr lang="hr-HR" sz="2800" dirty="0" err="1" smtClean="0">
                <a:solidFill>
                  <a:srgbClr val="0070C0"/>
                </a:solidFill>
              </a:rPr>
              <a:t>don’t</a:t>
            </a:r>
            <a:r>
              <a:rPr lang="hr-HR" sz="2800" dirty="0" smtClean="0"/>
              <a:t>. </a:t>
            </a:r>
            <a:endParaRPr lang="hr-HR" sz="2800" dirty="0"/>
          </a:p>
        </p:txBody>
      </p:sp>
      <p:sp>
        <p:nvSpPr>
          <p:cNvPr id="7" name="Rectangle 6"/>
          <p:cNvSpPr/>
          <p:nvPr/>
        </p:nvSpPr>
        <p:spPr>
          <a:xfrm>
            <a:off x="4445644" y="1694711"/>
            <a:ext cx="25608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800" dirty="0" smtClean="0"/>
              <a:t>/ </a:t>
            </a:r>
            <a:r>
              <a:rPr lang="hr-HR" sz="2800" dirty="0" smtClean="0">
                <a:solidFill>
                  <a:srgbClr val="0070C0"/>
                </a:solidFill>
              </a:rPr>
              <a:t>No</a:t>
            </a:r>
            <a:r>
              <a:rPr lang="hr-HR" sz="2800" dirty="0" smtClean="0"/>
              <a:t>,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>
                <a:solidFill>
                  <a:srgbClr val="0070C0"/>
                </a:solidFill>
              </a:rPr>
              <a:t>don’t</a:t>
            </a:r>
            <a:r>
              <a:rPr lang="hr-HR" sz="2800" dirty="0" smtClean="0"/>
              <a:t>. </a:t>
            </a:r>
            <a:endParaRPr lang="hr-HR" sz="2800" dirty="0"/>
          </a:p>
        </p:txBody>
      </p:sp>
      <p:sp>
        <p:nvSpPr>
          <p:cNvPr id="8" name="Rectangle 7"/>
          <p:cNvSpPr/>
          <p:nvPr/>
        </p:nvSpPr>
        <p:spPr>
          <a:xfrm>
            <a:off x="6810302" y="1696064"/>
            <a:ext cx="24561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800" dirty="0" smtClean="0"/>
              <a:t>/ </a:t>
            </a:r>
            <a:r>
              <a:rPr lang="hr-HR" sz="2800" dirty="0" smtClean="0">
                <a:solidFill>
                  <a:srgbClr val="0070C0"/>
                </a:solidFill>
              </a:rPr>
              <a:t>No</a:t>
            </a:r>
            <a:r>
              <a:rPr lang="hr-HR" sz="2800" dirty="0" smtClean="0"/>
              <a:t>, </a:t>
            </a:r>
            <a:r>
              <a:rPr lang="hr-HR" sz="2800" dirty="0" err="1" smtClean="0"/>
              <a:t>we</a:t>
            </a:r>
            <a:r>
              <a:rPr lang="hr-HR" sz="2800" dirty="0" smtClean="0"/>
              <a:t> </a:t>
            </a:r>
            <a:r>
              <a:rPr lang="hr-HR" sz="2800" dirty="0" err="1" smtClean="0">
                <a:solidFill>
                  <a:srgbClr val="0070C0"/>
                </a:solidFill>
              </a:rPr>
              <a:t>don’t</a:t>
            </a:r>
            <a:r>
              <a:rPr lang="hr-HR" sz="2800" dirty="0" smtClean="0"/>
              <a:t>. </a:t>
            </a:r>
            <a:endParaRPr lang="hr-HR" sz="2800" dirty="0"/>
          </a:p>
        </p:txBody>
      </p:sp>
      <p:sp>
        <p:nvSpPr>
          <p:cNvPr id="9" name="Rectangle 8"/>
          <p:cNvSpPr/>
          <p:nvPr/>
        </p:nvSpPr>
        <p:spPr>
          <a:xfrm>
            <a:off x="9067131" y="1708106"/>
            <a:ext cx="26717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800" dirty="0" smtClean="0"/>
              <a:t>/ </a:t>
            </a:r>
            <a:r>
              <a:rPr lang="hr-HR" sz="2800" dirty="0" smtClean="0">
                <a:solidFill>
                  <a:srgbClr val="0070C0"/>
                </a:solidFill>
              </a:rPr>
              <a:t>No</a:t>
            </a:r>
            <a:r>
              <a:rPr lang="hr-HR" sz="2800" dirty="0" smtClean="0"/>
              <a:t>, </a:t>
            </a:r>
            <a:r>
              <a:rPr lang="hr-HR" sz="2800" dirty="0" err="1" smtClean="0"/>
              <a:t>they</a:t>
            </a:r>
            <a:r>
              <a:rPr lang="hr-HR" sz="2800" dirty="0" smtClean="0"/>
              <a:t> </a:t>
            </a:r>
            <a:r>
              <a:rPr lang="hr-HR" sz="2800" dirty="0" err="1" smtClean="0">
                <a:solidFill>
                  <a:srgbClr val="0070C0"/>
                </a:solidFill>
              </a:rPr>
              <a:t>don’t</a:t>
            </a:r>
            <a:r>
              <a:rPr lang="hr-HR" sz="2800" dirty="0" smtClean="0"/>
              <a:t>. </a:t>
            </a:r>
            <a:endParaRPr lang="hr-HR" sz="2800" dirty="0"/>
          </a:p>
        </p:txBody>
      </p:sp>
      <p:sp>
        <p:nvSpPr>
          <p:cNvPr id="10" name="Rectangle 9"/>
          <p:cNvSpPr/>
          <p:nvPr/>
        </p:nvSpPr>
        <p:spPr>
          <a:xfrm>
            <a:off x="3946958" y="3341316"/>
            <a:ext cx="24897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800" dirty="0" smtClean="0">
                <a:solidFill>
                  <a:srgbClr val="FF0066"/>
                </a:solidFill>
              </a:rPr>
              <a:t>No</a:t>
            </a:r>
            <a:r>
              <a:rPr lang="hr-HR" sz="2800" dirty="0" smtClean="0"/>
              <a:t>, he </a:t>
            </a:r>
            <a:r>
              <a:rPr lang="hr-HR" sz="2800" dirty="0" err="1" smtClean="0">
                <a:solidFill>
                  <a:srgbClr val="FF0066"/>
                </a:solidFill>
              </a:rPr>
              <a:t>doesn’t</a:t>
            </a:r>
            <a:r>
              <a:rPr lang="hr-HR" sz="2800" dirty="0" smtClean="0"/>
              <a:t>. </a:t>
            </a:r>
            <a:endParaRPr lang="hr-HR" sz="2800" dirty="0"/>
          </a:p>
        </p:txBody>
      </p:sp>
      <p:sp>
        <p:nvSpPr>
          <p:cNvPr id="11" name="Rectangle 10"/>
          <p:cNvSpPr/>
          <p:nvPr/>
        </p:nvSpPr>
        <p:spPr>
          <a:xfrm>
            <a:off x="6414652" y="3339797"/>
            <a:ext cx="27935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800" dirty="0" smtClean="0"/>
              <a:t>/</a:t>
            </a:r>
            <a:r>
              <a:rPr lang="hr-HR" sz="2800" dirty="0" smtClean="0">
                <a:solidFill>
                  <a:srgbClr val="FF0066"/>
                </a:solidFill>
              </a:rPr>
              <a:t> No</a:t>
            </a:r>
            <a:r>
              <a:rPr lang="hr-HR" sz="2800" dirty="0" smtClean="0"/>
              <a:t>, </a:t>
            </a:r>
            <a:r>
              <a:rPr lang="hr-HR" sz="2800" dirty="0" err="1" smtClean="0"/>
              <a:t>she</a:t>
            </a:r>
            <a:r>
              <a:rPr lang="hr-HR" sz="2800" dirty="0" smtClean="0"/>
              <a:t> </a:t>
            </a:r>
            <a:r>
              <a:rPr lang="hr-HR" sz="2800" dirty="0" err="1" smtClean="0">
                <a:solidFill>
                  <a:srgbClr val="FF0066"/>
                </a:solidFill>
              </a:rPr>
              <a:t>doesn’t</a:t>
            </a:r>
            <a:r>
              <a:rPr lang="hr-HR" sz="2800" dirty="0" smtClean="0"/>
              <a:t>. </a:t>
            </a:r>
            <a:endParaRPr lang="hr-HR" sz="2800" dirty="0"/>
          </a:p>
        </p:txBody>
      </p:sp>
      <p:sp>
        <p:nvSpPr>
          <p:cNvPr id="12" name="Rectangle 11"/>
          <p:cNvSpPr/>
          <p:nvPr/>
        </p:nvSpPr>
        <p:spPr>
          <a:xfrm>
            <a:off x="9175597" y="3327755"/>
            <a:ext cx="25458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800" dirty="0"/>
              <a:t>/</a:t>
            </a:r>
            <a:r>
              <a:rPr lang="hr-HR" sz="2800" dirty="0">
                <a:solidFill>
                  <a:srgbClr val="FF0066"/>
                </a:solidFill>
              </a:rPr>
              <a:t> </a:t>
            </a:r>
            <a:r>
              <a:rPr lang="hr-HR" sz="2800" dirty="0" smtClean="0">
                <a:solidFill>
                  <a:srgbClr val="FF0066"/>
                </a:solidFill>
              </a:rPr>
              <a:t>No</a:t>
            </a:r>
            <a:r>
              <a:rPr lang="hr-HR" sz="2800" dirty="0" smtClean="0"/>
              <a:t>, </a:t>
            </a:r>
            <a:r>
              <a:rPr lang="hr-HR" sz="2800" dirty="0" err="1" smtClean="0"/>
              <a:t>it</a:t>
            </a:r>
            <a:r>
              <a:rPr lang="hr-HR" sz="2800" dirty="0" smtClean="0"/>
              <a:t> </a:t>
            </a:r>
            <a:r>
              <a:rPr lang="hr-HR" sz="2800" dirty="0" err="1" smtClean="0">
                <a:solidFill>
                  <a:srgbClr val="FF0066"/>
                </a:solidFill>
              </a:rPr>
              <a:t>doesn’t</a:t>
            </a:r>
            <a:r>
              <a:rPr lang="hr-HR" sz="2800" dirty="0" smtClean="0"/>
              <a:t>. </a:t>
            </a:r>
            <a:endParaRPr lang="hr-HR" sz="2800" dirty="0"/>
          </a:p>
        </p:txBody>
      </p:sp>
      <p:sp>
        <p:nvSpPr>
          <p:cNvPr id="13" name="Rectangle 12"/>
          <p:cNvSpPr/>
          <p:nvPr/>
        </p:nvSpPr>
        <p:spPr>
          <a:xfrm>
            <a:off x="4042810" y="2843567"/>
            <a:ext cx="21434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800" dirty="0" err="1" smtClean="0">
                <a:solidFill>
                  <a:srgbClr val="FF0066"/>
                </a:solidFill>
              </a:rPr>
              <a:t>Yes</a:t>
            </a:r>
            <a:r>
              <a:rPr lang="hr-HR" sz="2800" dirty="0" smtClean="0"/>
              <a:t>, he </a:t>
            </a:r>
            <a:r>
              <a:rPr lang="hr-HR" sz="2800" dirty="0" err="1" smtClean="0">
                <a:solidFill>
                  <a:srgbClr val="FF0066"/>
                </a:solidFill>
              </a:rPr>
              <a:t>does</a:t>
            </a:r>
            <a:r>
              <a:rPr lang="hr-HR" sz="2800" dirty="0" smtClean="0"/>
              <a:t>. </a:t>
            </a:r>
            <a:endParaRPr lang="hr-HR" sz="2800" dirty="0"/>
          </a:p>
        </p:txBody>
      </p:sp>
      <p:sp>
        <p:nvSpPr>
          <p:cNvPr id="14" name="Rectangle 13"/>
          <p:cNvSpPr/>
          <p:nvPr/>
        </p:nvSpPr>
        <p:spPr>
          <a:xfrm>
            <a:off x="6414651" y="2852936"/>
            <a:ext cx="25056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800" dirty="0" smtClean="0"/>
              <a:t>/</a:t>
            </a:r>
            <a:r>
              <a:rPr lang="hr-HR" sz="2800" dirty="0" smtClean="0">
                <a:solidFill>
                  <a:srgbClr val="FF0066"/>
                </a:solidFill>
              </a:rPr>
              <a:t> </a:t>
            </a:r>
            <a:r>
              <a:rPr lang="hr-HR" sz="2800" dirty="0" err="1" smtClean="0">
                <a:solidFill>
                  <a:srgbClr val="FF0066"/>
                </a:solidFill>
              </a:rPr>
              <a:t>Yes</a:t>
            </a:r>
            <a:r>
              <a:rPr lang="hr-HR" sz="2800" dirty="0" smtClean="0"/>
              <a:t>, </a:t>
            </a:r>
            <a:r>
              <a:rPr lang="hr-HR" sz="2800" dirty="0" err="1" smtClean="0"/>
              <a:t>she</a:t>
            </a:r>
            <a:r>
              <a:rPr lang="hr-HR" sz="2800" dirty="0" smtClean="0"/>
              <a:t> </a:t>
            </a:r>
            <a:r>
              <a:rPr lang="hr-HR" sz="2800" dirty="0" err="1" smtClean="0">
                <a:solidFill>
                  <a:srgbClr val="FF0066"/>
                </a:solidFill>
              </a:rPr>
              <a:t>does</a:t>
            </a:r>
            <a:r>
              <a:rPr lang="hr-HR" sz="2800" dirty="0" smtClean="0"/>
              <a:t>. </a:t>
            </a:r>
            <a:endParaRPr lang="hr-HR" sz="2800" dirty="0"/>
          </a:p>
        </p:txBody>
      </p:sp>
      <p:sp>
        <p:nvSpPr>
          <p:cNvPr id="15" name="Rectangle 14"/>
          <p:cNvSpPr/>
          <p:nvPr/>
        </p:nvSpPr>
        <p:spPr>
          <a:xfrm>
            <a:off x="9148772" y="2810140"/>
            <a:ext cx="21995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800" dirty="0" smtClean="0"/>
              <a:t>/</a:t>
            </a:r>
            <a:r>
              <a:rPr lang="hr-HR" sz="2800" dirty="0" smtClean="0">
                <a:solidFill>
                  <a:srgbClr val="FF0066"/>
                </a:solidFill>
              </a:rPr>
              <a:t> </a:t>
            </a:r>
            <a:r>
              <a:rPr lang="hr-HR" sz="2800" dirty="0" err="1" smtClean="0">
                <a:solidFill>
                  <a:srgbClr val="FF0066"/>
                </a:solidFill>
              </a:rPr>
              <a:t>Yes</a:t>
            </a:r>
            <a:r>
              <a:rPr lang="hr-HR" sz="2800" dirty="0" smtClean="0"/>
              <a:t>, </a:t>
            </a:r>
            <a:r>
              <a:rPr lang="hr-HR" sz="2800" dirty="0" err="1" smtClean="0"/>
              <a:t>it</a:t>
            </a:r>
            <a:r>
              <a:rPr lang="hr-HR" sz="2800" dirty="0" smtClean="0"/>
              <a:t> </a:t>
            </a:r>
            <a:r>
              <a:rPr lang="hr-HR" sz="2800" dirty="0" err="1" smtClean="0">
                <a:solidFill>
                  <a:srgbClr val="FF0066"/>
                </a:solidFill>
              </a:rPr>
              <a:t>does</a:t>
            </a:r>
            <a:r>
              <a:rPr lang="hr-HR" sz="2800" dirty="0" smtClean="0"/>
              <a:t>. </a:t>
            </a:r>
            <a:endParaRPr lang="hr-HR" sz="2800" dirty="0"/>
          </a:p>
        </p:txBody>
      </p:sp>
      <p:sp>
        <p:nvSpPr>
          <p:cNvPr id="17" name="Rectangle 16"/>
          <p:cNvSpPr/>
          <p:nvPr/>
        </p:nvSpPr>
        <p:spPr>
          <a:xfrm>
            <a:off x="2833225" y="1184886"/>
            <a:ext cx="15470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800" dirty="0" err="1" smtClean="0">
                <a:solidFill>
                  <a:srgbClr val="0070C0"/>
                </a:solidFill>
              </a:rPr>
              <a:t>Yes</a:t>
            </a:r>
            <a:r>
              <a:rPr lang="hr-HR" sz="2800" dirty="0" smtClean="0"/>
              <a:t>, </a:t>
            </a:r>
            <a:r>
              <a:rPr lang="hr-HR" sz="2800" dirty="0"/>
              <a:t>I </a:t>
            </a:r>
            <a:r>
              <a:rPr lang="hr-HR" sz="2800" dirty="0" smtClean="0">
                <a:solidFill>
                  <a:srgbClr val="0070C0"/>
                </a:solidFill>
              </a:rPr>
              <a:t>do</a:t>
            </a:r>
            <a:r>
              <a:rPr lang="hr-HR" sz="2800" dirty="0" smtClean="0"/>
              <a:t>. </a:t>
            </a:r>
            <a:endParaRPr lang="hr-HR" sz="2800" dirty="0"/>
          </a:p>
        </p:txBody>
      </p:sp>
      <p:sp>
        <p:nvSpPr>
          <p:cNvPr id="18" name="Rectangle 17"/>
          <p:cNvSpPr/>
          <p:nvPr/>
        </p:nvSpPr>
        <p:spPr>
          <a:xfrm>
            <a:off x="4595785" y="1172085"/>
            <a:ext cx="22145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800" dirty="0" smtClean="0"/>
              <a:t>/ </a:t>
            </a:r>
            <a:r>
              <a:rPr lang="hr-HR" sz="2800" dirty="0" err="1" smtClean="0">
                <a:solidFill>
                  <a:srgbClr val="0070C0"/>
                </a:solidFill>
              </a:rPr>
              <a:t>Yes</a:t>
            </a:r>
            <a:r>
              <a:rPr lang="hr-HR" sz="2800" dirty="0" smtClean="0"/>
              <a:t>,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smtClean="0">
                <a:solidFill>
                  <a:srgbClr val="0070C0"/>
                </a:solidFill>
              </a:rPr>
              <a:t>do</a:t>
            </a:r>
            <a:r>
              <a:rPr lang="hr-HR" sz="2800" dirty="0" smtClean="0"/>
              <a:t>. </a:t>
            </a:r>
            <a:endParaRPr lang="hr-HR" sz="2800" dirty="0"/>
          </a:p>
        </p:txBody>
      </p:sp>
      <p:sp>
        <p:nvSpPr>
          <p:cNvPr id="20" name="Rectangle 19"/>
          <p:cNvSpPr/>
          <p:nvPr/>
        </p:nvSpPr>
        <p:spPr>
          <a:xfrm>
            <a:off x="6960443" y="1165054"/>
            <a:ext cx="21098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800" dirty="0" smtClean="0"/>
              <a:t>/ </a:t>
            </a:r>
            <a:r>
              <a:rPr lang="hr-HR" sz="2800" dirty="0" err="1" smtClean="0">
                <a:solidFill>
                  <a:srgbClr val="0070C0"/>
                </a:solidFill>
              </a:rPr>
              <a:t>Yes</a:t>
            </a:r>
            <a:r>
              <a:rPr lang="hr-HR" sz="2800" dirty="0" smtClean="0"/>
              <a:t>, </a:t>
            </a:r>
            <a:r>
              <a:rPr lang="hr-HR" sz="2800" dirty="0" err="1" smtClean="0"/>
              <a:t>we</a:t>
            </a:r>
            <a:r>
              <a:rPr lang="hr-HR" sz="2800" dirty="0" smtClean="0"/>
              <a:t> </a:t>
            </a:r>
            <a:r>
              <a:rPr lang="hr-HR" sz="2800" dirty="0" smtClean="0">
                <a:solidFill>
                  <a:srgbClr val="0070C0"/>
                </a:solidFill>
              </a:rPr>
              <a:t>do</a:t>
            </a:r>
            <a:r>
              <a:rPr lang="hr-HR" sz="2800" dirty="0" smtClean="0"/>
              <a:t>. </a:t>
            </a:r>
            <a:endParaRPr lang="hr-HR" sz="2800" dirty="0"/>
          </a:p>
        </p:txBody>
      </p:sp>
      <p:sp>
        <p:nvSpPr>
          <p:cNvPr id="21" name="Rectangle 20"/>
          <p:cNvSpPr/>
          <p:nvPr/>
        </p:nvSpPr>
        <p:spPr>
          <a:xfrm>
            <a:off x="9244942" y="1165054"/>
            <a:ext cx="23254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800" dirty="0" smtClean="0"/>
              <a:t>/ </a:t>
            </a:r>
            <a:r>
              <a:rPr lang="hr-HR" sz="2800" dirty="0" err="1" smtClean="0">
                <a:solidFill>
                  <a:srgbClr val="0070C0"/>
                </a:solidFill>
              </a:rPr>
              <a:t>Yes</a:t>
            </a:r>
            <a:r>
              <a:rPr lang="hr-HR" sz="2800" dirty="0" smtClean="0"/>
              <a:t>, </a:t>
            </a:r>
            <a:r>
              <a:rPr lang="hr-HR" sz="2800" dirty="0" err="1" smtClean="0"/>
              <a:t>they</a:t>
            </a:r>
            <a:r>
              <a:rPr lang="hr-HR" sz="2800" dirty="0" smtClean="0"/>
              <a:t> </a:t>
            </a:r>
            <a:r>
              <a:rPr lang="hr-HR" sz="2800" dirty="0" smtClean="0">
                <a:solidFill>
                  <a:srgbClr val="0070C0"/>
                </a:solidFill>
              </a:rPr>
              <a:t>do</a:t>
            </a:r>
            <a:r>
              <a:rPr lang="hr-HR" sz="2800" dirty="0" smtClean="0"/>
              <a:t>. </a:t>
            </a:r>
            <a:endParaRPr lang="hr-HR" sz="280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3166" y="829673"/>
            <a:ext cx="6416619" cy="372043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695916" y="4775358"/>
            <a:ext cx="8686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Podsjetnik možeš pronaći u udžbeniku na str. 60.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4231435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allAtOnce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7" grpId="0"/>
      <p:bldP spid="17" grpId="1"/>
      <p:bldP spid="18" grpId="0"/>
      <p:bldP spid="18" grpId="1"/>
      <p:bldP spid="20" grpId="0"/>
      <p:bldP spid="20" grpId="1"/>
      <p:bldP spid="21" grpId="0"/>
      <p:bldP spid="21" grpId="1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261" y="1563330"/>
            <a:ext cx="11697904" cy="27137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3458" y="235974"/>
            <a:ext cx="106630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Circle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correct</a:t>
            </a:r>
            <a:r>
              <a:rPr lang="hr-HR" sz="2800" dirty="0" smtClean="0"/>
              <a:t> word, </a:t>
            </a:r>
            <a:r>
              <a:rPr lang="hr-HR" sz="2800" b="1" i="1" dirty="0" smtClean="0"/>
              <a:t>do</a:t>
            </a:r>
            <a:r>
              <a:rPr lang="hr-HR" sz="2800" i="1" dirty="0" smtClean="0"/>
              <a:t> </a:t>
            </a:r>
            <a:r>
              <a:rPr lang="hr-HR" sz="2800" dirty="0" err="1" smtClean="0"/>
              <a:t>or</a:t>
            </a:r>
            <a:r>
              <a:rPr lang="hr-HR" sz="2800" dirty="0" smtClean="0"/>
              <a:t> </a:t>
            </a:r>
            <a:r>
              <a:rPr lang="hr-HR" sz="2800" b="1" i="1" dirty="0" err="1" smtClean="0"/>
              <a:t>does</a:t>
            </a:r>
            <a:r>
              <a:rPr lang="hr-HR" sz="2800" i="1" dirty="0" smtClean="0"/>
              <a:t>.</a:t>
            </a:r>
          </a:p>
          <a:p>
            <a:r>
              <a:rPr lang="hr-HR" sz="2800" i="1" dirty="0" smtClean="0"/>
              <a:t>Zaokruži točnu riječ, </a:t>
            </a:r>
            <a:r>
              <a:rPr lang="hr-HR" sz="2800" b="1" i="1" dirty="0" smtClean="0"/>
              <a:t>do</a:t>
            </a:r>
            <a:r>
              <a:rPr lang="hr-HR" sz="2800" i="1" dirty="0" smtClean="0"/>
              <a:t> ili </a:t>
            </a:r>
            <a:r>
              <a:rPr lang="hr-HR" sz="2800" b="1" i="1" dirty="0" err="1" smtClean="0"/>
              <a:t>does</a:t>
            </a:r>
            <a:r>
              <a:rPr lang="hr-HR" sz="2800" i="1" dirty="0" smtClean="0"/>
              <a:t>.</a:t>
            </a:r>
            <a:endParaRPr lang="hr-HR" sz="2800" dirty="0"/>
          </a:p>
        </p:txBody>
      </p:sp>
      <p:sp>
        <p:nvSpPr>
          <p:cNvPr id="6" name="Oval 5"/>
          <p:cNvSpPr/>
          <p:nvPr/>
        </p:nvSpPr>
        <p:spPr>
          <a:xfrm>
            <a:off x="1061884" y="2300748"/>
            <a:ext cx="471948" cy="383458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Oval 6"/>
          <p:cNvSpPr/>
          <p:nvPr/>
        </p:nvSpPr>
        <p:spPr>
          <a:xfrm>
            <a:off x="1061884" y="3559277"/>
            <a:ext cx="471948" cy="383458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Oval 7"/>
          <p:cNvSpPr/>
          <p:nvPr/>
        </p:nvSpPr>
        <p:spPr>
          <a:xfrm>
            <a:off x="6936658" y="2300748"/>
            <a:ext cx="471948" cy="383458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Oval 8"/>
          <p:cNvSpPr/>
          <p:nvPr/>
        </p:nvSpPr>
        <p:spPr>
          <a:xfrm>
            <a:off x="6951406" y="2728452"/>
            <a:ext cx="471948" cy="383458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Oval 9"/>
          <p:cNvSpPr/>
          <p:nvPr/>
        </p:nvSpPr>
        <p:spPr>
          <a:xfrm>
            <a:off x="6936658" y="3559277"/>
            <a:ext cx="471948" cy="383458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Oval 11"/>
          <p:cNvSpPr/>
          <p:nvPr/>
        </p:nvSpPr>
        <p:spPr>
          <a:xfrm>
            <a:off x="1533832" y="2738283"/>
            <a:ext cx="752168" cy="383458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Oval 12"/>
          <p:cNvSpPr/>
          <p:nvPr/>
        </p:nvSpPr>
        <p:spPr>
          <a:xfrm>
            <a:off x="1568245" y="3175818"/>
            <a:ext cx="717755" cy="383458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4" name="Oval 13"/>
          <p:cNvSpPr/>
          <p:nvPr/>
        </p:nvSpPr>
        <p:spPr>
          <a:xfrm>
            <a:off x="7423354" y="3175818"/>
            <a:ext cx="717755" cy="383458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5" name="TextBox 14"/>
          <p:cNvSpPr txBox="1"/>
          <p:nvPr/>
        </p:nvSpPr>
        <p:spPr>
          <a:xfrm>
            <a:off x="383458" y="4660490"/>
            <a:ext cx="114152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Zapamti!</a:t>
            </a:r>
          </a:p>
          <a:p>
            <a:r>
              <a:rPr lang="hr-HR" sz="2800" i="1" dirty="0" smtClean="0"/>
              <a:t>Kad postavljamo pitanja u </a:t>
            </a:r>
            <a:r>
              <a:rPr lang="hr-HR" sz="2800" i="1" dirty="0" err="1" smtClean="0"/>
              <a:t>3.l.jd</a:t>
            </a:r>
            <a:r>
              <a:rPr lang="hr-HR" sz="2800" i="1" dirty="0" smtClean="0"/>
              <a:t>. (</a:t>
            </a:r>
            <a:r>
              <a:rPr lang="hr-HR" sz="2800" i="1" dirty="0" smtClean="0">
                <a:solidFill>
                  <a:srgbClr val="FF0066"/>
                </a:solidFill>
              </a:rPr>
              <a:t>he, </a:t>
            </a:r>
            <a:r>
              <a:rPr lang="hr-HR" sz="2800" i="1" dirty="0" err="1" smtClean="0">
                <a:solidFill>
                  <a:srgbClr val="FF0066"/>
                </a:solidFill>
              </a:rPr>
              <a:t>she</a:t>
            </a:r>
            <a:r>
              <a:rPr lang="hr-HR" sz="2800" i="1" dirty="0" smtClean="0">
                <a:solidFill>
                  <a:srgbClr val="FF0066"/>
                </a:solidFill>
              </a:rPr>
              <a:t> ili </a:t>
            </a:r>
            <a:r>
              <a:rPr lang="hr-HR" sz="2800" i="1" dirty="0" err="1" smtClean="0">
                <a:solidFill>
                  <a:srgbClr val="FF0066"/>
                </a:solidFill>
              </a:rPr>
              <a:t>it</a:t>
            </a:r>
            <a:r>
              <a:rPr lang="hr-HR" sz="2800" i="1" dirty="0" smtClean="0"/>
              <a:t>) koristimo pomoćni glagol </a:t>
            </a:r>
            <a:r>
              <a:rPr lang="hr-HR" sz="2800" b="1" i="1" dirty="0" err="1" smtClean="0">
                <a:solidFill>
                  <a:srgbClr val="FF0066"/>
                </a:solidFill>
              </a:rPr>
              <a:t>Does</a:t>
            </a:r>
            <a:r>
              <a:rPr lang="hr-HR" sz="2800" i="1" dirty="0" smtClean="0"/>
              <a:t>.</a:t>
            </a:r>
            <a:br>
              <a:rPr lang="hr-HR" sz="2800" i="1" dirty="0" smtClean="0"/>
            </a:br>
            <a:r>
              <a:rPr lang="hr-HR" sz="2800" i="1" dirty="0" smtClean="0"/>
              <a:t>U ostalim licima (</a:t>
            </a:r>
            <a:r>
              <a:rPr lang="hr-HR" sz="2800" i="1" dirty="0" smtClean="0">
                <a:solidFill>
                  <a:srgbClr val="0070C0"/>
                </a:solidFill>
              </a:rPr>
              <a:t>I, </a:t>
            </a:r>
            <a:r>
              <a:rPr lang="hr-HR" sz="2800" i="1" dirty="0" err="1" smtClean="0">
                <a:solidFill>
                  <a:srgbClr val="0070C0"/>
                </a:solidFill>
              </a:rPr>
              <a:t>you</a:t>
            </a:r>
            <a:r>
              <a:rPr lang="hr-HR" sz="2800" i="1" dirty="0" smtClean="0">
                <a:solidFill>
                  <a:srgbClr val="0070C0"/>
                </a:solidFill>
              </a:rPr>
              <a:t>, </a:t>
            </a:r>
            <a:r>
              <a:rPr lang="hr-HR" sz="2800" i="1" dirty="0" err="1" smtClean="0">
                <a:solidFill>
                  <a:srgbClr val="0070C0"/>
                </a:solidFill>
              </a:rPr>
              <a:t>we</a:t>
            </a:r>
            <a:r>
              <a:rPr lang="hr-HR" sz="2800" i="1" dirty="0" smtClean="0">
                <a:solidFill>
                  <a:srgbClr val="0070C0"/>
                </a:solidFill>
              </a:rPr>
              <a:t>, </a:t>
            </a:r>
            <a:r>
              <a:rPr lang="hr-HR" sz="2800" i="1" dirty="0" err="1" smtClean="0">
                <a:solidFill>
                  <a:srgbClr val="0070C0"/>
                </a:solidFill>
              </a:rPr>
              <a:t>they</a:t>
            </a:r>
            <a:r>
              <a:rPr lang="hr-HR" sz="2800" i="1" dirty="0" smtClean="0"/>
              <a:t>) koristimo pomoćni glagol </a:t>
            </a:r>
            <a:r>
              <a:rPr lang="hr-HR" sz="2800" b="1" i="1" dirty="0" smtClean="0">
                <a:solidFill>
                  <a:srgbClr val="0070C0"/>
                </a:solidFill>
              </a:rPr>
              <a:t>Do</a:t>
            </a:r>
            <a:r>
              <a:rPr lang="hr-HR" sz="2800" b="1" i="1" dirty="0" smtClean="0"/>
              <a:t>.</a:t>
            </a:r>
            <a:endParaRPr lang="hr-HR" sz="2800" i="1" dirty="0" smtClean="0"/>
          </a:p>
        </p:txBody>
      </p:sp>
    </p:spTree>
    <p:extLst>
      <p:ext uri="{BB962C8B-B14F-4D97-AF65-F5344CB8AC3E}">
        <p14:creationId xmlns:p14="http://schemas.microsoft.com/office/powerpoint/2010/main" val="2098335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3703" y="3440522"/>
            <a:ext cx="5196517" cy="11167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987" y="297284"/>
            <a:ext cx="11869639" cy="27745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9652" y="4557252"/>
            <a:ext cx="106040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Postavi pitanja iz 5. zadatka svom prijatelju te slušaj njegove odgovore, a potom on tebi postavlja pitanja, a ti odgovaraš na njih.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4183142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3623</TotalTime>
  <Words>519</Words>
  <Application>Microsoft Office PowerPoint</Application>
  <PresentationFormat>Widescreen</PresentationFormat>
  <Paragraphs>88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UNIT 4:  So much to do,  so little time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231</cp:revision>
  <dcterms:created xsi:type="dcterms:W3CDTF">2020-09-19T11:02:00Z</dcterms:created>
  <dcterms:modified xsi:type="dcterms:W3CDTF">2020-12-06T13:13:42Z</dcterms:modified>
</cp:coreProperties>
</file>